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92" r:id="rId2"/>
    <p:sldId id="500" r:id="rId3"/>
    <p:sldId id="494" r:id="rId4"/>
    <p:sldId id="496" r:id="rId5"/>
  </p:sldIdLst>
  <p:sldSz cx="9144000" cy="5143500" type="screen16x9"/>
  <p:notesSz cx="6797675" cy="9928225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0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pos="3545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2C2C"/>
    <a:srgbClr val="AD0707"/>
    <a:srgbClr val="AD403D"/>
    <a:srgbClr val="C40000"/>
    <a:srgbClr val="AC0000"/>
    <a:srgbClr val="960000"/>
    <a:srgbClr val="A80000"/>
    <a:srgbClr val="264982"/>
    <a:srgbClr val="EFF3FF"/>
    <a:srgbClr val="FF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9819" autoAdjust="0"/>
  </p:normalViewPr>
  <p:slideViewPr>
    <p:cSldViewPr>
      <p:cViewPr>
        <p:scale>
          <a:sx n="100" d="100"/>
          <a:sy n="100" d="100"/>
        </p:scale>
        <p:origin x="-534" y="150"/>
      </p:cViewPr>
      <p:guideLst>
        <p:guide orient="horz" pos="2160"/>
        <p:guide pos="3840"/>
        <p:guide pos="3120"/>
        <p:guide orient="horz" pos="1620"/>
        <p:guide pos="354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dkEdge"/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dkEdge"/>
            </c:spPr>
            <c:extLst>
              <c:ext xmlns:c16="http://schemas.microsoft.com/office/drawing/2014/chart" uri="{C3380CC4-5D6E-409C-BE32-E72D297353CC}">
                <c16:uniqueId val="{00000000-C28B-465C-93DF-1426BC3EF47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dkEdge"/>
            </c:spPr>
            <c:extLst>
              <c:ext xmlns:c16="http://schemas.microsoft.com/office/drawing/2014/chart" uri="{C3380CC4-5D6E-409C-BE32-E72D297353CC}">
                <c16:uniqueId val="{00000001-C28B-465C-93DF-1426BC3EF47A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prstMaterial="dkEdge"/>
            </c:spPr>
            <c:extLst>
              <c:ext xmlns:c16="http://schemas.microsoft.com/office/drawing/2014/chart" uri="{C3380CC4-5D6E-409C-BE32-E72D297353CC}">
                <c16:uniqueId val="{00000002-C28B-465C-93DF-1426BC3EF47A}"/>
              </c:ext>
            </c:extLst>
          </c:dPt>
          <c:cat>
            <c:strRef>
              <c:f>Лист1!$A$2:$A$4</c:f>
              <c:strCache>
                <c:ptCount val="3"/>
                <c:pt idx="0">
                  <c:v>Средства Фонда</c:v>
                </c:pt>
                <c:pt idx="1">
                  <c:v>Областной бюджет</c:v>
                </c:pt>
                <c:pt idx="2">
                  <c:v>БюджетЫ МО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722</c:v>
                </c:pt>
                <c:pt idx="1">
                  <c:v>214.9</c:v>
                </c:pt>
                <c:pt idx="2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8B-465C-93DF-1426BC3EF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5282C035-35FB-43AE-BFC1-D075FA7D6439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F2904A5C-D5E4-4A5F-9014-120494FAB1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62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04A5C-D5E4-4A5F-9014-120494FAB1A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83853" fontAlgn="base">
              <a:spcBef>
                <a:spcPct val="0"/>
              </a:spcBef>
              <a:spcAft>
                <a:spcPct val="0"/>
              </a:spcAft>
              <a:defRPr/>
            </a:pPr>
            <a:fld id="{28F1B745-B8C1-4B4A-A425-DE32BFD300EA}" type="slidenum">
              <a:rPr lang="ru-RU" smtClean="0"/>
              <a:pPr defTabSz="108385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812731" y="1918766"/>
            <a:ext cx="5518548" cy="1305968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3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3318-BC43-42DE-863A-F4D4DDB8F454}" type="slidenum">
              <a:rPr lang="ru-RU" altLang="ru-RU">
                <a:solidFill>
                  <a:srgbClr val="002046"/>
                </a:solidFill>
              </a:rPr>
              <a:pPr/>
              <a:t>‹#›</a:t>
            </a:fld>
            <a:endParaRPr lang="ru-RU" altLang="ru-RU" dirty="0">
              <a:solidFill>
                <a:srgbClr val="002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767775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5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7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2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EB9E-F5AB-4976-8FAD-EF3D07E63182}" type="datetimeFigureOut">
              <a:rPr lang="ru-RU" smtClean="0"/>
              <a:pPr/>
              <a:t>02.06.2020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2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2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A7A8A-83CF-4CE7-9E99-D7596993BD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slow">
    <p:push dir="d"/>
  </p:transition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volganet.ru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0"/>
            <a:ext cx="683568" cy="66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0" y="0"/>
            <a:ext cx="9144208" cy="630000"/>
          </a:xfrm>
          <a:prstGeom prst="rect">
            <a:avLst/>
          </a:prstGeom>
          <a:solidFill>
            <a:schemeClr val="accent5">
              <a:lumMod val="40000"/>
              <a:lumOff val="6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10" descr="Главна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4487" y="0"/>
            <a:ext cx="61201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755576" y="123478"/>
            <a:ext cx="5184576" cy="45140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+mj-lt"/>
              </a:rPr>
              <a:t>НАЦИОНАЛЬНЫЙ ПРОЕКТ </a:t>
            </a:r>
          </a:p>
          <a:p>
            <a:pPr>
              <a:lnSpc>
                <a:spcPts val="1400"/>
              </a:lnSpc>
            </a:pPr>
            <a:r>
              <a:rPr lang="ru-RU" sz="12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</a:rPr>
              <a:t>"ЖИЛЬЕ И ГОРОДСКАЯ СРЕДА"</a:t>
            </a:r>
          </a:p>
        </p:txBody>
      </p:sp>
      <p:grpSp>
        <p:nvGrpSpPr>
          <p:cNvPr id="2" name="Группа 33"/>
          <p:cNvGrpSpPr/>
          <p:nvPr/>
        </p:nvGrpSpPr>
        <p:grpSpPr>
          <a:xfrm>
            <a:off x="107504" y="773797"/>
            <a:ext cx="8928992" cy="1803764"/>
            <a:chOff x="257796" y="2674143"/>
            <a:chExt cx="5859650" cy="933329"/>
          </a:xfrm>
        </p:grpSpPr>
        <p:sp>
          <p:nvSpPr>
            <p:cNvPr id="26" name="TextBox 25"/>
            <p:cNvSpPr txBox="1"/>
            <p:nvPr/>
          </p:nvSpPr>
          <p:spPr>
            <a:xfrm>
              <a:off x="257796" y="2674143"/>
              <a:ext cx="5859650" cy="363933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ln>
                    <a:solidFill>
                      <a:srgbClr val="002060"/>
                    </a:solidFill>
                  </a:ln>
                  <a:solidFill>
                    <a:srgbClr val="002060"/>
                  </a:solidFill>
                  <a:latin typeface="Calibri (Основной текст)"/>
                </a:rPr>
                <a:t> </a:t>
              </a:r>
            </a:p>
            <a:p>
              <a:pPr>
                <a:lnSpc>
                  <a:spcPts val="1000"/>
                </a:lnSpc>
              </a:pPr>
              <a:endParaRPr lang="ru-RU" sz="1400" b="1" dirty="0">
                <a:solidFill>
                  <a:srgbClr val="002060"/>
                </a:solidFill>
                <a:latin typeface="Calibri (Основной текст)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05051" y="2747500"/>
              <a:ext cx="5765139" cy="8599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b="1" dirty="0">
                  <a:ln>
                    <a:solidFill>
                      <a:srgbClr val="002060"/>
                    </a:solidFill>
                  </a:ln>
                  <a:solidFill>
                    <a:srgbClr val="002060"/>
                  </a:solidFill>
                  <a:latin typeface="Calibri (Основной текст)"/>
                </a:rPr>
                <a:t>ХОД РЕАЛИЗАЦИИ РЕГИОНАЛЬНОГО ПРОЕКТА </a:t>
              </a:r>
              <a:br>
                <a:rPr lang="ru-RU" sz="2400" b="1" dirty="0">
                  <a:ln>
                    <a:solidFill>
                      <a:srgbClr val="002060"/>
                    </a:solidFill>
                  </a:ln>
                  <a:solidFill>
                    <a:srgbClr val="002060"/>
                  </a:solidFill>
                  <a:latin typeface="Calibri (Основной текст)"/>
                </a:rPr>
              </a:br>
              <a:r>
                <a:rPr lang="ru-RU" sz="2200" b="1" dirty="0">
                  <a:ln>
                    <a:solidFill>
                      <a:srgbClr val="0070C0"/>
                    </a:solidFill>
                  </a:ln>
                  <a:solidFill>
                    <a:srgbClr val="0070C0"/>
                  </a:solidFill>
                  <a:latin typeface="Calibri (Основной текст)"/>
                </a:rPr>
                <a:t>"ОБЕСПЕЧЕНИЕ УСТОЙЧИВОГО СОКРАЩЕНИЯ НЕПРИГОДНОГО ДЛЯ ПРОЖИВАНИЯ ЖИЛИЩНОГО ФОНДА"</a:t>
              </a:r>
            </a:p>
            <a:p>
              <a:pPr algn="r"/>
              <a:r>
                <a:rPr lang="ru-RU" sz="1600" b="1" dirty="0">
                  <a:ln>
                    <a:solidFill>
                      <a:srgbClr val="0070C0"/>
                    </a:solidFill>
                  </a:ln>
                  <a:solidFill>
                    <a:srgbClr val="002060"/>
                  </a:solidFill>
                  <a:latin typeface="Calibri (Основной текст)"/>
                </a:rPr>
                <a:t>по состоянию на 31.03.2020 </a:t>
              </a:r>
            </a:p>
            <a:p>
              <a:pPr algn="ctr"/>
              <a:endParaRPr lang="ru-RU" sz="2000" dirty="0"/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1" y="2925539"/>
            <a:ext cx="5292080" cy="1446411"/>
            <a:chOff x="5942358" y="2919288"/>
            <a:chExt cx="5177142" cy="1446411"/>
          </a:xfrm>
          <a:solidFill>
            <a:schemeClr val="accent5">
              <a:lumMod val="40000"/>
              <a:lumOff val="60000"/>
              <a:alpha val="19000"/>
            </a:schemeClr>
          </a:solidFill>
        </p:grpSpPr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12B4698D-8BC2-46BD-AE6F-4C6F9BB5C048}"/>
                </a:ext>
              </a:extLst>
            </p:cNvPr>
            <p:cNvSpPr/>
            <p:nvPr/>
          </p:nvSpPr>
          <p:spPr>
            <a:xfrm>
              <a:off x="5942358" y="2919288"/>
              <a:ext cx="5177142" cy="1446411"/>
            </a:xfrm>
            <a:prstGeom prst="rect">
              <a:avLst/>
            </a:pr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7"/>
            <p:cNvSpPr>
              <a:spLocks noChangeArrowheads="1"/>
            </p:cNvSpPr>
            <p:nvPr/>
          </p:nvSpPr>
          <p:spPr bwMode="auto">
            <a:xfrm>
              <a:off x="6117970" y="2997547"/>
              <a:ext cx="3522203" cy="1118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5" rIns="91429" bIns="45715">
              <a:spAutoFit/>
            </a:bodyPr>
            <a:lstStyle/>
            <a:p>
              <a:pPr defTabSz="912709">
                <a:lnSpc>
                  <a:spcPts val="1400"/>
                </a:lnSpc>
              </a:pPr>
              <a:r>
                <a:rPr lang="ru-RU" sz="1400" b="1" u="sng" dirty="0">
                  <a:solidFill>
                    <a:srgbClr val="002060"/>
                  </a:solidFill>
                  <a:latin typeface="+mj-lt"/>
                  <a:cs typeface="Times New Roman" pitchFamily="18" charset="0"/>
                  <a:sym typeface="Helvetica Light"/>
                </a:rPr>
                <a:t>Руководитель:</a:t>
              </a:r>
            </a:p>
            <a:p>
              <a:pPr defTabSz="912709">
                <a:lnSpc>
                  <a:spcPts val="1400"/>
                </a:lnSpc>
              </a:pPr>
              <a:endParaRPr lang="ru-RU" sz="1400" b="1" dirty="0">
                <a:solidFill>
                  <a:srgbClr val="002060"/>
                </a:solidFill>
                <a:latin typeface="+mj-lt"/>
                <a:cs typeface="Times New Roman" pitchFamily="18" charset="0"/>
                <a:sym typeface="Helvetica Light"/>
              </a:endParaRPr>
            </a:p>
            <a:p>
              <a:pPr defTabSz="912709">
                <a:lnSpc>
                  <a:spcPts val="1200"/>
                </a:lnSpc>
              </a:pPr>
              <a:r>
                <a:rPr lang="ru-RU" sz="1400" b="1" dirty="0">
                  <a:solidFill>
                    <a:srgbClr val="002060"/>
                  </a:solidFill>
                  <a:latin typeface="+mj-lt"/>
                  <a:cs typeface="Times New Roman" pitchFamily="18" charset="0"/>
                  <a:sym typeface="Helvetica Light"/>
                </a:rPr>
                <a:t>Председатель комитета строительства Волгоградской области </a:t>
              </a:r>
            </a:p>
            <a:p>
              <a:pPr defTabSz="912709">
                <a:lnSpc>
                  <a:spcPts val="1400"/>
                </a:lnSpc>
              </a:pPr>
              <a:endParaRPr lang="ru-RU" sz="1400" b="1" dirty="0">
                <a:solidFill>
                  <a:srgbClr val="002060"/>
                </a:solidFill>
                <a:latin typeface="+mj-lt"/>
                <a:cs typeface="Times New Roman" pitchFamily="18" charset="0"/>
                <a:sym typeface="Helvetica Light"/>
              </a:endParaRPr>
            </a:p>
            <a:p>
              <a:pPr defTabSz="912709">
                <a:lnSpc>
                  <a:spcPts val="1400"/>
                </a:lnSpc>
              </a:pPr>
              <a:r>
                <a:rPr lang="ru-RU" sz="1800" b="1" dirty="0" err="1">
                  <a:solidFill>
                    <a:srgbClr val="002060"/>
                  </a:solidFill>
                  <a:latin typeface="+mj-lt"/>
                  <a:cs typeface="Times New Roman" pitchFamily="18" charset="0"/>
                  <a:sym typeface="Helvetica Light"/>
                </a:rPr>
                <a:t>Чувашин</a:t>
              </a:r>
              <a:r>
                <a:rPr lang="ru-RU" sz="1800" b="1" dirty="0">
                  <a:solidFill>
                    <a:srgbClr val="002060"/>
                  </a:solidFill>
                  <a:latin typeface="+mj-lt"/>
                  <a:cs typeface="Times New Roman" pitchFamily="18" charset="0"/>
                  <a:sym typeface="Helvetica Light"/>
                </a:rPr>
                <a:t> Юрий Юрьевич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r="3428"/>
          <a:stretch>
            <a:fillRect/>
          </a:stretch>
        </p:blipFill>
        <p:spPr bwMode="auto">
          <a:xfrm>
            <a:off x="0" y="4536504"/>
            <a:ext cx="9144000" cy="60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6444208" y="104120"/>
            <a:ext cx="2376264" cy="45140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+mj-lt"/>
              </a:rPr>
              <a:t>КОМИТЕТ СТРОИТЕЛЬСТВА ВОЛГОГРАДСКОЙ ОБЛАСТИ</a:t>
            </a:r>
            <a:endParaRPr lang="ru-RU" sz="1200" b="1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5" name="Рисунок 14" descr="АВАРИЯ.jp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36096" y="2427734"/>
            <a:ext cx="3528392" cy="214211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6961" y="987574"/>
            <a:ext cx="8382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411510"/>
            <a:ext cx="8820472" cy="64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algn="ctr">
              <a:lnSpc>
                <a:spcPts val="1800"/>
              </a:lnSpc>
            </a:pPr>
            <a:r>
              <a:rPr lang="ru-RU" sz="1800" b="1" dirty="0">
                <a:solidFill>
                  <a:srgbClr val="C00000"/>
                </a:solidFill>
                <a:latin typeface="+mj-lt"/>
              </a:rPr>
              <a:t>РЕАЛИЗАЦИЯ РЕГИОНАЛЬНОГО ПРОЕКТА "ОБЕСПЕЧЕНИЕ УСТОЙЧИВОГО СОКРАЩЕНИЯ НЕПРИГОДНОГО ДЛЯ ПРОЖИВАНИЯ ЖИЛИЩНОГО ФОНДА" В 2020 ГОДУ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61425" y="4881890"/>
            <a:ext cx="282575" cy="2616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>
                    <a:lumMod val="95000"/>
                  </a:schemeClr>
                </a:solidFill>
                <a:latin typeface="+mj-lt"/>
                <a:cs typeface="Times New Roman" pitchFamily="18" charset="0"/>
              </a:rPr>
              <a:t>2</a:t>
            </a:r>
          </a:p>
        </p:txBody>
      </p:sp>
      <p:grpSp>
        <p:nvGrpSpPr>
          <p:cNvPr id="2" name="Группа 20"/>
          <p:cNvGrpSpPr/>
          <p:nvPr/>
        </p:nvGrpSpPr>
        <p:grpSpPr>
          <a:xfrm>
            <a:off x="0" y="6706"/>
            <a:ext cx="2555776" cy="476812"/>
            <a:chOff x="107503" y="1"/>
            <a:chExt cx="2555776" cy="476812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3" y="1"/>
              <a:ext cx="492418" cy="476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539552" y="30344"/>
              <a:ext cx="2123727" cy="374461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ru-RU" sz="1000" b="1" dirty="0">
                  <a:solidFill>
                    <a:srgbClr val="002060"/>
                  </a:solidFill>
                  <a:latin typeface="+mj-lt"/>
                </a:rPr>
                <a:t>НАЦИОНАЛЬНЫЙ ПРОЕКТ </a:t>
              </a:r>
            </a:p>
            <a:p>
              <a:pPr>
                <a:lnSpc>
                  <a:spcPts val="1100"/>
                </a:lnSpc>
              </a:pPr>
              <a:r>
                <a:rPr lang="ru-RU" sz="1000" b="1" dirty="0">
                  <a:solidFill>
                    <a:srgbClr val="0070C0"/>
                  </a:solidFill>
                  <a:latin typeface="+mj-lt"/>
                </a:rPr>
                <a:t>"ЖИЛЬЕ И ГОРОДСКАЯ СРЕДА"</a:t>
              </a:r>
            </a:p>
          </p:txBody>
        </p:sp>
      </p:grpSp>
      <p:cxnSp>
        <p:nvCxnSpPr>
          <p:cNvPr id="32" name="Прямая соединительная линия 31"/>
          <p:cNvCxnSpPr/>
          <p:nvPr/>
        </p:nvCxnSpPr>
        <p:spPr>
          <a:xfrm>
            <a:off x="251520" y="987574"/>
            <a:ext cx="864096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1419622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467544" y="1419622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1521">
              <a:lnSpc>
                <a:spcPts val="1600"/>
              </a:lnSpc>
              <a:defRPr/>
            </a:pPr>
            <a:endParaRPr lang="ru-RU" sz="14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151521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ПЛОЩАДЬ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18,46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тыс.кв.м</a:t>
            </a:r>
          </a:p>
          <a:p>
            <a:pPr indent="151521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ГРАЖДАНЕ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1010</a:t>
            </a:r>
            <a:r>
              <a:rPr lang="ru-RU" sz="1800" b="1" dirty="0">
                <a:solidFill>
                  <a:srgbClr val="C00000"/>
                </a:solidFill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человек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0" y="2643758"/>
            <a:ext cx="295232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0" y="4155926"/>
            <a:ext cx="295232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111"/>
          <p:cNvGrpSpPr/>
          <p:nvPr/>
        </p:nvGrpSpPr>
        <p:grpSpPr>
          <a:xfrm>
            <a:off x="3059832" y="2211710"/>
            <a:ext cx="3240360" cy="2592288"/>
            <a:chOff x="3032823" y="1995686"/>
            <a:chExt cx="3240360" cy="2592288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5121055" y="4155926"/>
              <a:ext cx="1152128" cy="309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800"/>
                </a:lnSpc>
                <a:defRPr/>
              </a:pPr>
              <a:r>
                <a:rPr lang="ru-RU" sz="1100" b="1" dirty="0">
                  <a:solidFill>
                    <a:srgbClr val="FF0000"/>
                  </a:solidFill>
                  <a:cs typeface="Times New Roman" pitchFamily="18" charset="0"/>
                </a:rPr>
                <a:t>722,0</a:t>
              </a:r>
              <a:r>
                <a:rPr lang="ru-RU" sz="1100" b="1" dirty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 млн.рублей</a:t>
              </a: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3032823" y="2427734"/>
              <a:ext cx="1152128" cy="309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800"/>
                </a:lnSpc>
                <a:defRPr/>
              </a:pPr>
              <a:r>
                <a:rPr lang="ru-RU" sz="1200" b="1" dirty="0">
                  <a:solidFill>
                    <a:srgbClr val="FF0000"/>
                  </a:solidFill>
                  <a:cs typeface="Times New Roman" pitchFamily="18" charset="0"/>
                </a:rPr>
                <a:t>59,6</a:t>
              </a:r>
              <a:r>
                <a:rPr lang="ru-RU" sz="1100" b="1" dirty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 млн.рублей</a:t>
              </a: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5049047" y="2427734"/>
              <a:ext cx="1152128" cy="309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800"/>
                </a:lnSpc>
                <a:defRPr/>
              </a:pPr>
              <a:r>
                <a:rPr lang="ru-RU" sz="1200" b="1" dirty="0">
                  <a:solidFill>
                    <a:srgbClr val="FF0000"/>
                  </a:solidFill>
                  <a:cs typeface="Times New Roman" pitchFamily="18" charset="0"/>
                </a:rPr>
                <a:t>214,9</a:t>
              </a:r>
              <a:r>
                <a:rPr lang="ru-RU" sz="1200" b="1" dirty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r>
                <a:rPr lang="ru-RU" sz="1100" b="1" dirty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rPr>
                <a:t>млн.рублей</a:t>
              </a: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3059832" y="1995686"/>
              <a:ext cx="1224136" cy="20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800"/>
                </a:lnSpc>
                <a:defRPr/>
              </a:pPr>
              <a:r>
                <a:rPr lang="ru-RU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Times New Roman" pitchFamily="18" charset="0"/>
                </a:rPr>
                <a:t>бюджеты МО</a:t>
              </a: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5076056" y="1995686"/>
              <a:ext cx="1152128" cy="3125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800"/>
                </a:lnSpc>
                <a:defRPr/>
              </a:pPr>
              <a:r>
                <a:rPr lang="ru-RU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Times New Roman" pitchFamily="18" charset="0"/>
                </a:rPr>
                <a:t>областной бюджет</a:t>
              </a:r>
            </a:p>
          </p:txBody>
        </p:sp>
        <p:graphicFrame>
          <p:nvGraphicFramePr>
            <p:cNvPr id="45" name="Диаграмма 44"/>
            <p:cNvGraphicFramePr/>
            <p:nvPr/>
          </p:nvGraphicFramePr>
          <p:xfrm>
            <a:off x="3563888" y="2211710"/>
            <a:ext cx="2088232" cy="2376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53" name="Прямая соединительная линия 52"/>
            <p:cNvCxnSpPr/>
            <p:nvPr/>
          </p:nvCxnSpPr>
          <p:spPr>
            <a:xfrm>
              <a:off x="4644008" y="2355726"/>
              <a:ext cx="151216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131840" y="2355726"/>
              <a:ext cx="1008112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5364088" y="4083918"/>
              <a:ext cx="7920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220072" y="3867894"/>
              <a:ext cx="144016" cy="21602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4139952" y="2355726"/>
              <a:ext cx="72008" cy="28803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flipH="1">
              <a:off x="4499992" y="2355726"/>
              <a:ext cx="144016" cy="28803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Прямоугольник 65"/>
            <p:cNvSpPr/>
            <p:nvPr/>
          </p:nvSpPr>
          <p:spPr>
            <a:xfrm>
              <a:off x="5436096" y="3795886"/>
              <a:ext cx="792088" cy="3125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800"/>
                </a:lnSpc>
                <a:defRPr/>
              </a:pPr>
              <a:r>
                <a:rPr lang="ru-RU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Times New Roman" pitchFamily="18" charset="0"/>
                </a:rPr>
                <a:t>средства Фонда</a:t>
              </a:r>
            </a:p>
          </p:txBody>
        </p:sp>
      </p:grpSp>
      <p:sp>
        <p:nvSpPr>
          <p:cNvPr id="111" name="Прямоугольник 110"/>
          <p:cNvSpPr/>
          <p:nvPr/>
        </p:nvSpPr>
        <p:spPr>
          <a:xfrm>
            <a:off x="3131840" y="4659982"/>
            <a:ext cx="324036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1521">
              <a:lnSpc>
                <a:spcPts val="1600"/>
              </a:lnSpc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ВСЕГО </a:t>
            </a:r>
            <a:r>
              <a:rPr lang="ru-RU" sz="3200" b="1" dirty="0">
                <a:solidFill>
                  <a:srgbClr val="C00000"/>
                </a:solidFill>
                <a:cs typeface="Times New Roman" pitchFamily="18" charset="0"/>
              </a:rPr>
              <a:t>996,5</a:t>
            </a:r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млн.рублей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6372200" y="1071776"/>
            <a:ext cx="2730808" cy="2975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bg1"/>
                </a:solidFill>
                <a:cs typeface="Times New Roman" pitchFamily="18" charset="0"/>
              </a:rPr>
              <a:t>ОСНОВНЫЕ МЕРОПРИЯТИЯ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6372200" y="1419622"/>
            <a:ext cx="2771800" cy="4090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ЕЖЕГОДНОЕ КОНТРАКТОВАНИЕ  </a:t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(не менее 90% этапа)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6372200" y="1923678"/>
            <a:ext cx="2771800" cy="70788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этап 2019 г. -   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0,87 тыс.кв.м</a:t>
            </a:r>
          </a:p>
          <a:p>
            <a:pPr>
              <a:lnSpc>
                <a:spcPts val="1200"/>
              </a:lnSpc>
              <a:buFontTx/>
              <a:buChar char="-"/>
              <a:defRPr/>
            </a:pPr>
            <a:endParaRPr lang="ru-RU" sz="1400" b="1" dirty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lnSpc>
                <a:spcPts val="1200"/>
              </a:lnSpc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этап 2020 г. - 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11,11 тыс.кв.м</a:t>
            </a:r>
            <a:endParaRPr lang="ru-RU" sz="1400" b="1" dirty="0">
              <a:solidFill>
                <a:srgbClr val="0070C0"/>
              </a:solidFill>
              <a:cs typeface="Times New Roman" pitchFamily="18" charset="0"/>
            </a:endParaRPr>
          </a:p>
          <a:p>
            <a:pPr lvl="0">
              <a:lnSpc>
                <a:spcPts val="1200"/>
              </a:lnSpc>
              <a:defRPr/>
            </a:pPr>
            <a:endParaRPr lang="ru-RU" sz="1400" b="1" dirty="0">
              <a:solidFill>
                <a:srgbClr val="4F81BD">
                  <a:lumMod val="75000"/>
                </a:srgbClr>
              </a:solidFill>
              <a:cs typeface="Times New Roman" pitchFamily="18" charset="0"/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flipV="1">
            <a:off x="3059832" y="1131590"/>
            <a:ext cx="0" cy="129614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3059832" y="2643758"/>
            <a:ext cx="0" cy="14401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03798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6372200" y="2715766"/>
            <a:ext cx="27718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ПОДАЧА ЗАЯВОК В ФОНД (поручение Минстроя России)</a:t>
            </a:r>
            <a:endParaRPr lang="ru-RU" sz="1400" b="1" dirty="0">
              <a:solidFill>
                <a:srgbClr val="4F81BD">
                  <a:lumMod val="75000"/>
                </a:srgbClr>
              </a:solidFill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219822"/>
            <a:ext cx="2771800" cy="55399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этап 2020 г. - 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446,7 млн.руб. </a:t>
            </a:r>
          </a:p>
          <a:p>
            <a:pPr>
              <a:lnSpc>
                <a:spcPts val="1200"/>
              </a:lnSpc>
              <a:defRPr/>
            </a:pPr>
            <a:endParaRPr lang="ru-RU" sz="1400" b="1" dirty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lnSpc>
                <a:spcPts val="1200"/>
              </a:lnSpc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этап 2021 г. - 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446,7 млн.руб.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372200" y="3867894"/>
            <a:ext cx="2771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defRPr/>
            </a:pPr>
            <a:endParaRPr lang="ru-RU" sz="14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algn="ctr">
              <a:lnSpc>
                <a:spcPts val="1200"/>
              </a:lnSpc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ОБЕСПЕЧЕНИЕ ПЕРЕСЕЛЕНИЯ ГРАЖДАН </a:t>
            </a:r>
          </a:p>
          <a:p>
            <a:pPr algn="ctr">
              <a:lnSpc>
                <a:spcPts val="1200"/>
              </a:lnSpc>
              <a:defRPr/>
            </a:pPr>
            <a:endParaRPr lang="ru-RU" sz="1400" b="1" dirty="0">
              <a:solidFill>
                <a:srgbClr val="4F81BD">
                  <a:lumMod val="75000"/>
                </a:srgbClr>
              </a:solidFill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67544" y="3003798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1521">
              <a:lnSpc>
                <a:spcPts val="1600"/>
              </a:lnSpc>
              <a:defRPr/>
            </a:pPr>
            <a:endParaRPr lang="ru-RU" sz="1400" b="1" dirty="0">
              <a:solidFill>
                <a:srgbClr val="002060"/>
              </a:solidFill>
              <a:cs typeface="Times New Roman" pitchFamily="18" charset="0"/>
            </a:endParaRPr>
          </a:p>
          <a:p>
            <a:pPr indent="151521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ПЛОЩАДЬ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21,04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 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тыс.кв.м</a:t>
            </a:r>
          </a:p>
          <a:p>
            <a:pPr indent="151521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ГРАЖДАНЕ</a:t>
            </a:r>
            <a:r>
              <a:rPr lang="ru-RU" sz="1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1160</a:t>
            </a:r>
            <a:r>
              <a:rPr lang="ru-RU" sz="1800" b="1" dirty="0">
                <a:solidFill>
                  <a:srgbClr val="C00000"/>
                </a:solidFill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человек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79512" y="1059582"/>
            <a:ext cx="2730808" cy="2975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bg1"/>
                </a:solidFill>
                <a:cs typeface="Times New Roman" pitchFamily="18" charset="0"/>
              </a:rPr>
              <a:t>ДОСТИЖЕНИЕ ПОКАЗАТЕЛЕЙ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79512" y="2715766"/>
            <a:ext cx="2730808" cy="2975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bg1"/>
                </a:solidFill>
                <a:cs typeface="Times New Roman" pitchFamily="18" charset="0"/>
              </a:rPr>
              <a:t>ДОСТИЖЕНИЕ  РЕЗУЛЬТАТА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419872" y="1779662"/>
            <a:ext cx="2730808" cy="2975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ru-RU" sz="1400" b="1" dirty="0">
                <a:solidFill>
                  <a:schemeClr val="bg1"/>
                </a:solidFill>
                <a:cs typeface="Times New Roman" pitchFamily="18" charset="0"/>
              </a:rPr>
              <a:t>ФИНАНСИРОВАНИЕ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>
            <a:off x="4355976" y="574010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 bwMode="auto">
          <a:xfrm>
            <a:off x="0" y="267494"/>
            <a:ext cx="9144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algn="ctr">
              <a:lnSpc>
                <a:spcPts val="1800"/>
              </a:lnSpc>
            </a:pPr>
            <a:r>
              <a:rPr lang="ru-RU" sz="1800" b="1" dirty="0">
                <a:solidFill>
                  <a:srgbClr val="C00000"/>
                </a:solidFill>
                <a:latin typeface="+mj-lt"/>
              </a:rPr>
              <a:t>РЕГИОНАЛЬНЫЙ ПРОЕКТ </a:t>
            </a:r>
            <a:br>
              <a:rPr lang="ru-RU" sz="1800" b="1" dirty="0">
                <a:solidFill>
                  <a:srgbClr val="C00000"/>
                </a:solidFill>
                <a:latin typeface="+mj-lt"/>
              </a:rPr>
            </a:br>
            <a:r>
              <a:rPr lang="ru-RU" sz="1800" b="1" dirty="0">
                <a:solidFill>
                  <a:srgbClr val="C00000"/>
                </a:solidFill>
                <a:latin typeface="+mj-lt"/>
              </a:rPr>
              <a:t>"ОБЕСПЕЧЕНИЕ УСТОЙЧИВОГО СОКРАЩЕНИЯ НЕПРИГОДНОГО</a:t>
            </a:r>
            <a:br>
              <a:rPr lang="ru-RU" sz="1800" b="1" dirty="0">
                <a:solidFill>
                  <a:srgbClr val="C00000"/>
                </a:solidFill>
                <a:latin typeface="+mj-lt"/>
              </a:rPr>
            </a:br>
            <a:r>
              <a:rPr lang="ru-RU" sz="1800" b="1" dirty="0">
                <a:solidFill>
                  <a:srgbClr val="C00000"/>
                </a:solidFill>
                <a:latin typeface="+mj-lt"/>
              </a:rPr>
              <a:t>ДЛЯ ПРОЖИВАНИЯ ЖИЛИЩНОГО ФОНДА"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861425" y="4881890"/>
            <a:ext cx="282575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>
                    <a:lumMod val="95000"/>
                  </a:schemeClr>
                </a:solidFill>
                <a:latin typeface="+mj-lt"/>
                <a:cs typeface="Times New Roman" pitchFamily="18" charset="0"/>
              </a:rPr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>
                  <a:lumMod val="9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98757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 План мероприятий регионального проекта на 2020 год</a:t>
            </a:r>
            <a:endParaRPr lang="ru-RU" sz="1600" b="1" i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9" name="Прямоугольник 87"/>
          <p:cNvSpPr>
            <a:spLocks noChangeArrowheads="1"/>
          </p:cNvSpPr>
          <p:nvPr/>
        </p:nvSpPr>
        <p:spPr bwMode="auto">
          <a:xfrm>
            <a:off x="0" y="1995686"/>
            <a:ext cx="3779432" cy="4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100" dirty="0">
                <a:solidFill>
                  <a:srgbClr val="002060"/>
                </a:solidFill>
                <a:cs typeface="Times New Roman" pitchFamily="18" charset="0"/>
              </a:rPr>
              <a:t>Проведение Волгоградом закупочных процедур  по этапам 2020 и 2021 годов 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604000" y="990024"/>
            <a:ext cx="381000" cy="219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buFont typeface="Wingdings" pitchFamily="2" charset="2"/>
              <a:buChar char="v"/>
            </a:pPr>
            <a:endParaRPr lang="ru-RU" sz="12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3779912" y="4803998"/>
            <a:ext cx="4824536" cy="347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779912" y="1635646"/>
            <a:ext cx="0" cy="31683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87"/>
          <p:cNvSpPr>
            <a:spLocks noChangeArrowheads="1"/>
          </p:cNvSpPr>
          <p:nvPr/>
        </p:nvSpPr>
        <p:spPr bwMode="auto">
          <a:xfrm>
            <a:off x="8100392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31.12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V="1">
            <a:off x="5436096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 flipV="1">
            <a:off x="8604448" y="4659982"/>
            <a:ext cx="4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87"/>
          <p:cNvSpPr>
            <a:spLocks noChangeArrowheads="1"/>
          </p:cNvSpPr>
          <p:nvPr/>
        </p:nvSpPr>
        <p:spPr bwMode="auto">
          <a:xfrm>
            <a:off x="0" y="4011910"/>
            <a:ext cx="3779432" cy="34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Направление в Фонд заявок на предоставление финансовой поддержки по этапам 2020 и 2021 годов </a:t>
            </a:r>
          </a:p>
        </p:txBody>
      </p:sp>
      <p:sp>
        <p:nvSpPr>
          <p:cNvPr id="38" name="Прямоугольник 87"/>
          <p:cNvSpPr>
            <a:spLocks noChangeArrowheads="1"/>
          </p:cNvSpPr>
          <p:nvPr/>
        </p:nvSpPr>
        <p:spPr bwMode="auto">
          <a:xfrm>
            <a:off x="0" y="3579862"/>
            <a:ext cx="3779432" cy="34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Принятие Фондом решения о предоставлении субъекту финансовой поддержки</a:t>
            </a:r>
          </a:p>
        </p:txBody>
      </p:sp>
      <p:sp>
        <p:nvSpPr>
          <p:cNvPr id="41" name="Прямоугольник 87"/>
          <p:cNvSpPr>
            <a:spLocks noChangeArrowheads="1"/>
          </p:cNvSpPr>
          <p:nvPr/>
        </p:nvSpPr>
        <p:spPr bwMode="auto">
          <a:xfrm>
            <a:off x="0" y="2427734"/>
            <a:ext cx="3779432" cy="3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Заключение с гражданами договоров мены и социального найма, соглашений  о выкупе в г.Волжский, Волгограде 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779912" y="4515966"/>
            <a:ext cx="252028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779912" y="3723878"/>
            <a:ext cx="1224136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779912" y="3003798"/>
            <a:ext cx="4356484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87"/>
          <p:cNvSpPr>
            <a:spLocks noChangeArrowheads="1"/>
          </p:cNvSpPr>
          <p:nvPr/>
        </p:nvSpPr>
        <p:spPr bwMode="auto">
          <a:xfrm>
            <a:off x="6804248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30.09</a:t>
            </a:r>
          </a:p>
        </p:txBody>
      </p:sp>
      <p:sp>
        <p:nvSpPr>
          <p:cNvPr id="75" name="Прямоугольник 87"/>
          <p:cNvSpPr>
            <a:spLocks noChangeArrowheads="1"/>
          </p:cNvSpPr>
          <p:nvPr/>
        </p:nvSpPr>
        <p:spPr bwMode="auto">
          <a:xfrm>
            <a:off x="6372200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30.08</a:t>
            </a:r>
          </a:p>
        </p:txBody>
      </p:sp>
      <p:sp>
        <p:nvSpPr>
          <p:cNvPr id="76" name="Прямоугольник 87"/>
          <p:cNvSpPr>
            <a:spLocks noChangeArrowheads="1"/>
          </p:cNvSpPr>
          <p:nvPr/>
        </p:nvSpPr>
        <p:spPr bwMode="auto">
          <a:xfrm>
            <a:off x="5076056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31.05</a:t>
            </a:r>
          </a:p>
        </p:txBody>
      </p:sp>
      <p:sp>
        <p:nvSpPr>
          <p:cNvPr id="78" name="Прямоугольник 87"/>
          <p:cNvSpPr>
            <a:spLocks noChangeArrowheads="1"/>
          </p:cNvSpPr>
          <p:nvPr/>
        </p:nvSpPr>
        <p:spPr bwMode="auto">
          <a:xfrm>
            <a:off x="4211960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31.03</a:t>
            </a:r>
          </a:p>
        </p:txBody>
      </p:sp>
      <p:sp>
        <p:nvSpPr>
          <p:cNvPr id="80" name="Прямоугольник 87"/>
          <p:cNvSpPr>
            <a:spLocks noChangeArrowheads="1"/>
          </p:cNvSpPr>
          <p:nvPr/>
        </p:nvSpPr>
        <p:spPr bwMode="auto">
          <a:xfrm>
            <a:off x="4644008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30.04</a:t>
            </a:r>
          </a:p>
        </p:txBody>
      </p:sp>
      <p:sp>
        <p:nvSpPr>
          <p:cNvPr id="84" name="Прямоугольник 87"/>
          <p:cNvSpPr>
            <a:spLocks noChangeArrowheads="1"/>
          </p:cNvSpPr>
          <p:nvPr/>
        </p:nvSpPr>
        <p:spPr bwMode="auto">
          <a:xfrm>
            <a:off x="3779912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29.02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860032" y="3435846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 flipV="1">
            <a:off x="4139952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4572000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5004048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V="1">
            <a:off x="5868144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6732240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7596336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0" y="6706"/>
            <a:ext cx="2555776" cy="476812"/>
            <a:chOff x="107503" y="1"/>
            <a:chExt cx="2555776" cy="476812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3" y="1"/>
              <a:ext cx="492418" cy="476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TextBox 69"/>
            <p:cNvSpPr txBox="1"/>
            <p:nvPr/>
          </p:nvSpPr>
          <p:spPr>
            <a:xfrm>
              <a:off x="539552" y="30344"/>
              <a:ext cx="2123727" cy="374461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ru-RU" sz="1000" b="1" dirty="0">
                  <a:solidFill>
                    <a:srgbClr val="002060"/>
                  </a:solidFill>
                  <a:latin typeface="+mj-lt"/>
                </a:rPr>
                <a:t>НАЦИОНАЛЬНЫЙ ПРОЕКТ </a:t>
              </a:r>
            </a:p>
            <a:p>
              <a:pPr>
                <a:lnSpc>
                  <a:spcPts val="1100"/>
                </a:lnSpc>
              </a:pPr>
              <a:r>
                <a:rPr lang="ru-RU" sz="1000" b="1" dirty="0">
                  <a:solidFill>
                    <a:srgbClr val="0070C0"/>
                  </a:solidFill>
                  <a:latin typeface="+mj-lt"/>
                </a:rPr>
                <a:t>"ЖИЛЬЕ И ГОРОДСКАЯ СРЕДА"</a:t>
              </a:r>
            </a:p>
          </p:txBody>
        </p:sp>
      </p:grpSp>
      <p:sp>
        <p:nvSpPr>
          <p:cNvPr id="73" name="Прямоугольник 87"/>
          <p:cNvSpPr>
            <a:spLocks noChangeArrowheads="1"/>
          </p:cNvSpPr>
          <p:nvPr/>
        </p:nvSpPr>
        <p:spPr bwMode="auto">
          <a:xfrm>
            <a:off x="0" y="1563638"/>
            <a:ext cx="3779432" cy="3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Реализованы мероприятия, предусмотренные региональной программой</a:t>
            </a: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3851920" y="1635646"/>
            <a:ext cx="4752528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300192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87"/>
          <p:cNvSpPr>
            <a:spLocks noChangeArrowheads="1"/>
          </p:cNvSpPr>
          <p:nvPr/>
        </p:nvSpPr>
        <p:spPr bwMode="auto">
          <a:xfrm>
            <a:off x="5508104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30.</a:t>
            </a:r>
            <a:r>
              <a:rPr lang="en-US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0</a:t>
            </a: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6</a:t>
            </a:r>
          </a:p>
        </p:txBody>
      </p:sp>
      <p:sp>
        <p:nvSpPr>
          <p:cNvPr id="96" name="Прямоугольник 87"/>
          <p:cNvSpPr>
            <a:spLocks noChangeArrowheads="1"/>
          </p:cNvSpPr>
          <p:nvPr/>
        </p:nvSpPr>
        <p:spPr bwMode="auto">
          <a:xfrm>
            <a:off x="5940152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31.07</a:t>
            </a:r>
          </a:p>
        </p:txBody>
      </p:sp>
      <p:sp>
        <p:nvSpPr>
          <p:cNvPr id="101" name="Прямоугольник 87"/>
          <p:cNvSpPr>
            <a:spLocks noChangeArrowheads="1"/>
          </p:cNvSpPr>
          <p:nvPr/>
        </p:nvSpPr>
        <p:spPr bwMode="auto">
          <a:xfrm>
            <a:off x="7236296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31.10</a:t>
            </a: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V="1">
            <a:off x="8028384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956376" y="2715766"/>
            <a:ext cx="360040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956376" y="2211710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26" name="Прямоугольник 87"/>
          <p:cNvSpPr>
            <a:spLocks noChangeArrowheads="1"/>
          </p:cNvSpPr>
          <p:nvPr/>
        </p:nvSpPr>
        <p:spPr bwMode="auto">
          <a:xfrm>
            <a:off x="7668344" y="4803998"/>
            <a:ext cx="397288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r">
              <a:lnSpc>
                <a:spcPts val="1200"/>
              </a:lnSpc>
            </a:pPr>
            <a:r>
              <a:rPr lang="ru-RU" sz="12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30.11</a:t>
            </a:r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 flipV="1">
            <a:off x="7164288" y="4659982"/>
            <a:ext cx="0" cy="14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427984" y="4227934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995936" y="4227934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932040" y="2211710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8388424" y="1419622"/>
            <a:ext cx="288032" cy="21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buFont typeface="Wingdings" pitchFamily="2" charset="2"/>
              <a:buChar char="v"/>
            </a:pPr>
            <a:r>
              <a:rPr lang="ru-RU" dirty="0">
                <a:solidFill>
                  <a:srgbClr val="0070C0"/>
                </a:solidFill>
                <a:latin typeface="+mj-lt"/>
              </a:rPr>
              <a:t> </a:t>
            </a:r>
            <a:endParaRPr lang="ru-RU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524328" y="2715766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90" name="Прямоугольник 87"/>
          <p:cNvSpPr>
            <a:spLocks noChangeArrowheads="1"/>
          </p:cNvSpPr>
          <p:nvPr/>
        </p:nvSpPr>
        <p:spPr bwMode="auto">
          <a:xfrm>
            <a:off x="179512" y="4443958"/>
            <a:ext cx="3555504" cy="3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Перечисление субсидии в бюджеты г.Волжский </a:t>
            </a:r>
            <a:b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 Волгограда</a:t>
            </a: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3779912" y="4083918"/>
            <a:ext cx="72008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4355976" y="3795886"/>
            <a:ext cx="288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3" name="Прямоугольник 87"/>
          <p:cNvSpPr>
            <a:spLocks noChangeArrowheads="1"/>
          </p:cNvSpPr>
          <p:nvPr/>
        </p:nvSpPr>
        <p:spPr bwMode="auto">
          <a:xfrm>
            <a:off x="0" y="3291830"/>
            <a:ext cx="3779432" cy="22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Поступление в регион финансовой поддержки (30%) Фонда</a:t>
            </a: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3779912" y="3363838"/>
            <a:ext cx="1656184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Прямоугольник 87"/>
          <p:cNvSpPr>
            <a:spLocks noChangeArrowheads="1"/>
          </p:cNvSpPr>
          <p:nvPr/>
        </p:nvSpPr>
        <p:spPr bwMode="auto">
          <a:xfrm>
            <a:off x="0" y="2931790"/>
            <a:ext cx="3779432" cy="3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lnSpc>
                <a:spcPts val="1000"/>
              </a:lnSpc>
            </a:pP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Передача застройщиками г.Волжский и Волгограду квартир </a:t>
            </a:r>
            <a:b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r>
              <a:rPr lang="ru-RU" sz="11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 контрактам, заключенным в декабре 2019 года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156176" y="4227934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796136" y="2715766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292080" y="3075806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cxnSp>
        <p:nvCxnSpPr>
          <p:cNvPr id="136" name="Прямая соединительная линия 135"/>
          <p:cNvCxnSpPr/>
          <p:nvPr/>
        </p:nvCxnSpPr>
        <p:spPr>
          <a:xfrm>
            <a:off x="3779912" y="2499742"/>
            <a:ext cx="4356484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3779912" y="2067694"/>
            <a:ext cx="432048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28184" y="2211710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660232" y="2211710"/>
            <a:ext cx="267077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96136" y="1779662"/>
            <a:ext cx="288032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28184" y="1779662"/>
            <a:ext cx="360040" cy="340297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7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195566"/>
            <a:ext cx="8820472" cy="64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algn="ctr">
              <a:lnSpc>
                <a:spcPts val="1800"/>
              </a:lnSpc>
            </a:pPr>
            <a:r>
              <a:rPr lang="ru-RU" sz="1800" b="1" dirty="0">
                <a:solidFill>
                  <a:srgbClr val="C00000"/>
                </a:solidFill>
                <a:latin typeface="+mj-lt"/>
              </a:rPr>
              <a:t>РЕГИОНАЛЬНЫЙ ПРОЕКТ </a:t>
            </a:r>
            <a:br>
              <a:rPr lang="ru-RU" sz="1800" b="1" dirty="0">
                <a:solidFill>
                  <a:srgbClr val="C00000"/>
                </a:solidFill>
                <a:latin typeface="+mj-lt"/>
              </a:rPr>
            </a:br>
            <a:r>
              <a:rPr lang="ru-RU" sz="1800" b="1" dirty="0">
                <a:solidFill>
                  <a:srgbClr val="C00000"/>
                </a:solidFill>
                <a:latin typeface="+mj-lt"/>
              </a:rPr>
              <a:t>"ОБЕСПЕЧЕНИЕ УСТОЙЧИВОГО СОКРАЩЕНИЯ НЕПРИГОДНОГО</a:t>
            </a:r>
            <a:br>
              <a:rPr lang="ru-RU" sz="1800" b="1" dirty="0">
                <a:solidFill>
                  <a:srgbClr val="C00000"/>
                </a:solidFill>
                <a:latin typeface="+mj-lt"/>
              </a:rPr>
            </a:br>
            <a:r>
              <a:rPr lang="ru-RU" sz="1800" b="1" dirty="0">
                <a:solidFill>
                  <a:srgbClr val="C00000"/>
                </a:solidFill>
                <a:latin typeface="+mj-lt"/>
              </a:rPr>
              <a:t>ДЛЯ ПРОЖИВАНИЯ ЖИЛИЩНОГО ФОНДА"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23528" y="915566"/>
            <a:ext cx="8567936" cy="52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70C0"/>
                </a:solidFill>
                <a:latin typeface="+mj-lt"/>
              </a:rPr>
              <a:t>ОБЕСПЕЧЕНИЕ ПЕРЕСЕЛЕНИЯ ГРАЖДАН В 1 КВАРТАЛЕ 2020 ГОДА</a:t>
            </a:r>
          </a:p>
        </p:txBody>
      </p:sp>
      <p:pic>
        <p:nvPicPr>
          <p:cNvPr id="9" name="Picture 2" descr="ÐÐ°ÑÑÐ¸Ð½ÐºÐ¸ Ð¿Ð¾ Ð·Ð°Ð¿ÑÐ¾ÑÑ Ð³Ð°Ð»Ð¾ÑÐºÐ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92080" y="2571750"/>
            <a:ext cx="284147" cy="230870"/>
          </a:xfrm>
          <a:prstGeom prst="rect">
            <a:avLst/>
          </a:prstGeom>
          <a:noFill/>
        </p:spPr>
      </p:pic>
      <p:pic>
        <p:nvPicPr>
          <p:cNvPr id="10" name="Picture 2" descr="ÐÐ°ÑÑÐ¸Ð½ÐºÐ¸ Ð¿Ð¾ Ð·Ð°Ð¿ÑÐ¾ÑÑ Ð³Ð°Ð»Ð¾ÑÐºÐ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23728" y="2643758"/>
            <a:ext cx="284147" cy="230870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483768" y="2643758"/>
            <a:ext cx="1080120" cy="16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B63033"/>
                </a:solidFill>
                <a:latin typeface="+mj-lt"/>
              </a:rPr>
              <a:t>Волгоград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724128" y="2571750"/>
            <a:ext cx="1512168" cy="16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B63033"/>
                </a:solidFill>
                <a:latin typeface="+mj-lt"/>
              </a:rPr>
              <a:t>Волжский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1923678"/>
            <a:ext cx="9144000" cy="59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61425" y="4881890"/>
            <a:ext cx="282575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lIns="36000" r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bg1">
                    <a:lumMod val="95000"/>
                  </a:schemeClr>
                </a:solidFill>
                <a:latin typeface="+mj-lt"/>
                <a:cs typeface="Times New Roman" pitchFamily="18" charset="0"/>
              </a:rPr>
              <a:t>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>
                  <a:lumMod val="95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6706"/>
            <a:ext cx="2555776" cy="476812"/>
            <a:chOff x="107503" y="1"/>
            <a:chExt cx="2555776" cy="476812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3" y="1"/>
              <a:ext cx="492418" cy="476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539552" y="30344"/>
              <a:ext cx="2123727" cy="374461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ru-RU" sz="1000" b="1" dirty="0">
                  <a:solidFill>
                    <a:srgbClr val="002060"/>
                  </a:solidFill>
                  <a:latin typeface="+mj-lt"/>
                </a:rPr>
                <a:t>НАЦИОНАЛЬНЫЙ ПРОЕКТ </a:t>
              </a:r>
            </a:p>
            <a:p>
              <a:pPr>
                <a:lnSpc>
                  <a:spcPts val="1100"/>
                </a:lnSpc>
              </a:pPr>
              <a:r>
                <a:rPr lang="ru-RU" sz="1000" b="1" dirty="0">
                  <a:solidFill>
                    <a:srgbClr val="0070C0"/>
                  </a:solidFill>
                  <a:latin typeface="+mj-lt"/>
                </a:rPr>
                <a:t>"ЖИЛЬЕ И ГОРОДСКАЯ СРЕДА"</a:t>
              </a:r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 flipV="1">
            <a:off x="4788024" y="2499742"/>
            <a:ext cx="0" cy="792088"/>
          </a:xfrm>
          <a:prstGeom prst="line">
            <a:avLst/>
          </a:prstGeom>
          <a:ln w="2222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123728" y="2643758"/>
            <a:ext cx="2952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1521" algn="ctr">
              <a:lnSpc>
                <a:spcPts val="1600"/>
              </a:lnSpc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indent="151521">
              <a:lnSpc>
                <a:spcPts val="1600"/>
              </a:lnSpc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rgbClr val="002060"/>
                </a:solidFill>
                <a:cs typeface="Times New Roman" pitchFamily="18" charset="0"/>
              </a:rPr>
              <a:t>расселено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   -    </a:t>
            </a:r>
            <a:r>
              <a:rPr lang="ru-RU" sz="1600" b="1" dirty="0">
                <a:solidFill>
                  <a:srgbClr val="0070C0"/>
                </a:solidFill>
                <a:cs typeface="Times New Roman" pitchFamily="18" charset="0"/>
              </a:rPr>
              <a:t>2,24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тыс.кв.м </a:t>
            </a:r>
          </a:p>
          <a:p>
            <a:pPr indent="151521">
              <a:lnSpc>
                <a:spcPts val="1600"/>
              </a:lnSpc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rgbClr val="002060"/>
                </a:solidFill>
                <a:cs typeface="Times New Roman" pitchFamily="18" charset="0"/>
              </a:rPr>
              <a:t>переселено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-    147</a:t>
            </a:r>
            <a:r>
              <a:rPr lang="ru-RU" sz="1600" b="1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человека 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292080" y="2643758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1521" algn="ctr">
              <a:lnSpc>
                <a:spcPts val="1600"/>
              </a:lnSpc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indent="151521">
              <a:lnSpc>
                <a:spcPts val="1600"/>
              </a:lnSpc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rgbClr val="002060"/>
                </a:solidFill>
                <a:cs typeface="Times New Roman" pitchFamily="18" charset="0"/>
              </a:rPr>
              <a:t>расселено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    - </a:t>
            </a:r>
            <a:r>
              <a:rPr lang="ru-RU" sz="1600" b="1" dirty="0">
                <a:solidFill>
                  <a:srgbClr val="0070C0"/>
                </a:solidFill>
                <a:cs typeface="Times New Roman" pitchFamily="18" charset="0"/>
              </a:rPr>
              <a:t>0,09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тыс.кв.м  </a:t>
            </a:r>
          </a:p>
          <a:p>
            <a:pPr indent="151521">
              <a:lnSpc>
                <a:spcPts val="1600"/>
              </a:lnSpc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rgbClr val="002060"/>
                </a:solidFill>
                <a:cs typeface="Times New Roman" pitchFamily="18" charset="0"/>
              </a:rPr>
              <a:t>переселено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 -  7</a:t>
            </a:r>
            <a:r>
              <a:rPr lang="ru-RU" sz="1600" b="1" dirty="0">
                <a:solidFill>
                  <a:srgbClr val="0070C0"/>
                </a:solidFill>
                <a:cs typeface="Times New Roman" pitchFamily="18" charset="0"/>
              </a:rPr>
              <a:t>      человек</a:t>
            </a:r>
            <a:r>
              <a:rPr lang="ru-RU" sz="1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251520" y="1491630"/>
            <a:ext cx="1656184" cy="900000"/>
            <a:chOff x="683568" y="1357304"/>
            <a:chExt cx="2200327" cy="1172346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683568" y="1357304"/>
              <a:ext cx="2200327" cy="11700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925" tIns="38963" rIns="77925" bIns="38963" rtlCol="0" anchor="ctr"/>
            <a:lstStyle/>
            <a:p>
              <a:pPr algn="ctr"/>
              <a:endParaRPr lang="ru-RU" dirty="0">
                <a:latin typeface="+mj-lt"/>
                <a:cs typeface="Times New Roman" pitchFamily="18" charset="0"/>
              </a:endParaRPr>
            </a:p>
          </p:txBody>
        </p:sp>
        <p:pic>
          <p:nvPicPr>
            <p:cNvPr id="40" name="Рисунок 39" descr="оБЪЕМ.jpg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0000" y="1377650"/>
              <a:ext cx="2160000" cy="1152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49" name="Группа 46"/>
          <p:cNvGrpSpPr/>
          <p:nvPr/>
        </p:nvGrpSpPr>
        <p:grpSpPr>
          <a:xfrm>
            <a:off x="251520" y="2643758"/>
            <a:ext cx="1656184" cy="900000"/>
            <a:chOff x="575488" y="3939902"/>
            <a:chExt cx="1872208" cy="844334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1560" y="3939902"/>
              <a:ext cx="1816440" cy="8208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1" name="Скругленный прямоугольник 50"/>
            <p:cNvSpPr/>
            <p:nvPr/>
          </p:nvSpPr>
          <p:spPr>
            <a:xfrm>
              <a:off x="575488" y="3939902"/>
              <a:ext cx="1872208" cy="844334"/>
            </a:xfrm>
            <a:prstGeom prst="round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925" tIns="38963" rIns="77925" bIns="38963" rtlCol="0" anchor="ctr"/>
            <a:lstStyle/>
            <a:p>
              <a:pPr algn="ctr"/>
              <a:endParaRPr lang="ru-RU" dirty="0"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25" name="Группа 84"/>
          <p:cNvGrpSpPr/>
          <p:nvPr/>
        </p:nvGrpSpPr>
        <p:grpSpPr>
          <a:xfrm>
            <a:off x="2195736" y="1491630"/>
            <a:ext cx="6552728" cy="523414"/>
            <a:chOff x="3632132" y="700896"/>
            <a:chExt cx="4957798" cy="523414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632132" y="700896"/>
              <a:ext cx="4248472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КОЛИЧЕСТВО КВАДРАТНЫХ МЕТРОВ, РАССЕЛЕННОГО </a:t>
              </a:r>
              <a:b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</a:br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АВАРИЙНОГО ЖИЛИЩНОГО ФОНДА , тыс.кв.м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39137" y="772904"/>
              <a:ext cx="55079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ru-RU" sz="2000" b="1" dirty="0">
                  <a:solidFill>
                    <a:srgbClr val="C00000"/>
                  </a:solidFill>
                </a:rPr>
                <a:t>2,33 </a:t>
              </a:r>
            </a:p>
            <a:p>
              <a:pPr algn="ctr">
                <a:lnSpc>
                  <a:spcPts val="1400"/>
                </a:lnSpc>
              </a:pPr>
              <a:endParaRPr lang="ru-RU" sz="1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2" name="Нашивка 51"/>
          <p:cNvSpPr/>
          <p:nvPr/>
        </p:nvSpPr>
        <p:spPr>
          <a:xfrm>
            <a:off x="6516216" y="2067694"/>
            <a:ext cx="936104" cy="288032"/>
          </a:xfrm>
          <a:prstGeom prst="chevron">
            <a:avLst>
              <a:gd name="adj" fmla="val 40476"/>
            </a:avLst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>
              <a:solidFill>
                <a:schemeClr val="bg1"/>
              </a:solidFill>
            </a:endParaRPr>
          </a:p>
        </p:txBody>
      </p:sp>
      <p:grpSp>
        <p:nvGrpSpPr>
          <p:cNvPr id="53" name="Группа 84"/>
          <p:cNvGrpSpPr/>
          <p:nvPr/>
        </p:nvGrpSpPr>
        <p:grpSpPr>
          <a:xfrm>
            <a:off x="2195736" y="1995686"/>
            <a:ext cx="6480720" cy="595422"/>
            <a:chOff x="3632132" y="700896"/>
            <a:chExt cx="4876297" cy="595422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3632132" y="700896"/>
              <a:ext cx="4248472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КОЛИЧЕСТВО  ГРАЖДАН, ПЕРЕСЕЛЕННЫХ </a:t>
              </a:r>
              <a:b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</a:br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ИЗ АВАРИЙНОГО ЖИЛИЩНОГО ФОНДА 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08831" y="844912"/>
              <a:ext cx="499598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ru-RU" sz="2000" b="1" dirty="0">
                  <a:solidFill>
                    <a:srgbClr val="C00000"/>
                  </a:solidFill>
                </a:rPr>
                <a:t>154 </a:t>
              </a:r>
            </a:p>
            <a:p>
              <a:pPr algn="ctr">
                <a:lnSpc>
                  <a:spcPts val="1400"/>
                </a:lnSpc>
              </a:pPr>
              <a:endParaRPr lang="ru-RU" sz="1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6" name="Нашивка 55"/>
          <p:cNvSpPr/>
          <p:nvPr/>
        </p:nvSpPr>
        <p:spPr>
          <a:xfrm>
            <a:off x="6516216" y="1563638"/>
            <a:ext cx="936104" cy="288032"/>
          </a:xfrm>
          <a:prstGeom prst="chevron">
            <a:avLst>
              <a:gd name="adj" fmla="val 40476"/>
            </a:avLst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>
              <a:solidFill>
                <a:schemeClr val="bg1"/>
              </a:solidFill>
            </a:endParaRPr>
          </a:p>
        </p:txBody>
      </p:sp>
      <p:grpSp>
        <p:nvGrpSpPr>
          <p:cNvPr id="58" name="Группа 84"/>
          <p:cNvGrpSpPr/>
          <p:nvPr/>
        </p:nvGrpSpPr>
        <p:grpSpPr>
          <a:xfrm>
            <a:off x="0" y="3723878"/>
            <a:ext cx="8359617" cy="648072"/>
            <a:chOff x="3427364" y="700896"/>
            <a:chExt cx="4899064" cy="486206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3427364" y="700896"/>
              <a:ext cx="4899064" cy="2232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Количество квадратных метров, расселенного аварийного жилищного фонда, тыс.кв.м</a:t>
              </a:r>
            </a:p>
          </p:txBody>
        </p:sp>
        <p:sp>
          <p:nvSpPr>
            <p:cNvPr id="60" name="Нашивка 59"/>
            <p:cNvSpPr/>
            <p:nvPr/>
          </p:nvSpPr>
          <p:spPr>
            <a:xfrm>
              <a:off x="3427364" y="916988"/>
              <a:ext cx="780393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2019 год 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2,58</a:t>
              </a:r>
            </a:p>
          </p:txBody>
        </p:sp>
        <p:sp>
          <p:nvSpPr>
            <p:cNvPr id="61" name="Нашивка 60"/>
            <p:cNvSpPr/>
            <p:nvPr/>
          </p:nvSpPr>
          <p:spPr>
            <a:xfrm>
              <a:off x="4165558" y="916988"/>
              <a:ext cx="778178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2020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21,04</a:t>
              </a:r>
            </a:p>
          </p:txBody>
        </p:sp>
        <p:sp>
          <p:nvSpPr>
            <p:cNvPr id="62" name="Нашивка 61"/>
            <p:cNvSpPr/>
            <p:nvPr/>
          </p:nvSpPr>
          <p:spPr>
            <a:xfrm>
              <a:off x="5600341" y="916988"/>
              <a:ext cx="843990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2022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63,48</a:t>
              </a:r>
            </a:p>
          </p:txBody>
        </p:sp>
        <p:sp>
          <p:nvSpPr>
            <p:cNvPr id="63" name="Нашивка 62"/>
            <p:cNvSpPr/>
            <p:nvPr/>
          </p:nvSpPr>
          <p:spPr>
            <a:xfrm>
              <a:off x="4882950" y="916988"/>
              <a:ext cx="759591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2021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39,50</a:t>
              </a:r>
            </a:p>
          </p:txBody>
        </p:sp>
        <p:sp>
          <p:nvSpPr>
            <p:cNvPr id="64" name="Нашивка 63"/>
            <p:cNvSpPr/>
            <p:nvPr/>
          </p:nvSpPr>
          <p:spPr>
            <a:xfrm>
              <a:off x="6402132" y="916988"/>
              <a:ext cx="801791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2023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119,79</a:t>
              </a:r>
            </a:p>
          </p:txBody>
        </p:sp>
        <p:sp>
          <p:nvSpPr>
            <p:cNvPr id="65" name="Нашивка 64"/>
            <p:cNvSpPr/>
            <p:nvPr/>
          </p:nvSpPr>
          <p:spPr>
            <a:xfrm>
              <a:off x="7161724" y="916988"/>
              <a:ext cx="675192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2024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176,1</a:t>
              </a:r>
            </a:p>
          </p:txBody>
        </p:sp>
      </p:grpSp>
      <p:sp>
        <p:nvSpPr>
          <p:cNvPr id="73" name="Title 1"/>
          <p:cNvSpPr txBox="1">
            <a:spLocks/>
          </p:cNvSpPr>
          <p:nvPr/>
        </p:nvSpPr>
        <p:spPr bwMode="auto">
          <a:xfrm>
            <a:off x="576064" y="3363838"/>
            <a:ext cx="8567936" cy="52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1219" tIns="30609" rIns="61219" bIns="3060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70C0"/>
                </a:solidFill>
                <a:latin typeface="+mj-lt"/>
              </a:rPr>
              <a:t>ДОСТИЖЕНИЕ РЕЗУЛЬТАТА</a:t>
            </a:r>
          </a:p>
        </p:txBody>
      </p:sp>
      <p:grpSp>
        <p:nvGrpSpPr>
          <p:cNvPr id="87" name="Группа 84"/>
          <p:cNvGrpSpPr/>
          <p:nvPr/>
        </p:nvGrpSpPr>
        <p:grpSpPr>
          <a:xfrm>
            <a:off x="0" y="4371951"/>
            <a:ext cx="8399665" cy="648070"/>
            <a:chOff x="3427364" y="608259"/>
            <a:chExt cx="4882348" cy="486205"/>
          </a:xfrm>
        </p:grpSpPr>
        <p:sp>
          <p:nvSpPr>
            <p:cNvPr id="88" name="Прямоугольник 87"/>
            <p:cNvSpPr/>
            <p:nvPr/>
          </p:nvSpPr>
          <p:spPr>
            <a:xfrm>
              <a:off x="3427364" y="608259"/>
              <a:ext cx="4882348" cy="2232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Количество граждан, переселенных из аварийного жилищного фонда</a:t>
              </a:r>
            </a:p>
          </p:txBody>
        </p:sp>
        <p:sp>
          <p:nvSpPr>
            <p:cNvPr id="89" name="Нашивка 88"/>
            <p:cNvSpPr/>
            <p:nvPr/>
          </p:nvSpPr>
          <p:spPr>
            <a:xfrm>
              <a:off x="3427365" y="824350"/>
              <a:ext cx="774022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2019 год 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150</a:t>
              </a:r>
            </a:p>
          </p:txBody>
        </p:sp>
        <p:sp>
          <p:nvSpPr>
            <p:cNvPr id="90" name="Нашивка 89"/>
            <p:cNvSpPr/>
            <p:nvPr/>
          </p:nvSpPr>
          <p:spPr>
            <a:xfrm>
              <a:off x="4159531" y="824350"/>
              <a:ext cx="753390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2020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1160</a:t>
              </a:r>
            </a:p>
          </p:txBody>
        </p:sp>
        <p:sp>
          <p:nvSpPr>
            <p:cNvPr id="91" name="Нашивка 90"/>
            <p:cNvSpPr/>
            <p:nvPr/>
          </p:nvSpPr>
          <p:spPr>
            <a:xfrm>
              <a:off x="5582603" y="824350"/>
              <a:ext cx="837100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2022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3500</a:t>
              </a:r>
            </a:p>
          </p:txBody>
        </p:sp>
        <p:sp>
          <p:nvSpPr>
            <p:cNvPr id="92" name="Нашивка 91"/>
            <p:cNvSpPr/>
            <p:nvPr/>
          </p:nvSpPr>
          <p:spPr>
            <a:xfrm>
              <a:off x="4871067" y="824350"/>
              <a:ext cx="753390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2021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2170</a:t>
              </a:r>
            </a:p>
          </p:txBody>
        </p:sp>
        <p:sp>
          <p:nvSpPr>
            <p:cNvPr id="93" name="Нашивка 92"/>
            <p:cNvSpPr/>
            <p:nvPr/>
          </p:nvSpPr>
          <p:spPr>
            <a:xfrm>
              <a:off x="6377847" y="824350"/>
              <a:ext cx="753390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2023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6650</a:t>
              </a:r>
            </a:p>
          </p:txBody>
        </p:sp>
        <p:sp>
          <p:nvSpPr>
            <p:cNvPr id="94" name="Нашивка 93"/>
            <p:cNvSpPr/>
            <p:nvPr/>
          </p:nvSpPr>
          <p:spPr>
            <a:xfrm>
              <a:off x="7089382" y="824350"/>
              <a:ext cx="711535" cy="270114"/>
            </a:xfrm>
            <a:prstGeom prst="chevron">
              <a:avLst>
                <a:gd name="adj" fmla="val 40476"/>
              </a:avLst>
            </a:prstGeom>
            <a:solidFill>
              <a:schemeClr val="tx2">
                <a:lumMod val="60000"/>
                <a:lumOff val="4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u="sng" dirty="0">
                  <a:solidFill>
                    <a:schemeClr val="bg1"/>
                  </a:solidFill>
                </a:rPr>
                <a:t>2024 год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9800</a:t>
              </a: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7775848" y="3939902"/>
            <a:ext cx="118864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endParaRPr lang="ru-RU" sz="1400" b="1" dirty="0">
              <a:solidFill>
                <a:srgbClr val="002060"/>
              </a:solidFill>
            </a:endParaRPr>
          </a:p>
          <a:p>
            <a:pPr algn="ctr">
              <a:lnSpc>
                <a:spcPts val="1400"/>
              </a:lnSpc>
            </a:pPr>
            <a:r>
              <a:rPr lang="ru-RU" sz="2000" b="1" dirty="0">
                <a:solidFill>
                  <a:srgbClr val="C00000"/>
                </a:solidFill>
              </a:rPr>
              <a:t>6,39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596336" y="4515966"/>
            <a:ext cx="1260648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endParaRPr lang="ru-RU" sz="1400" b="1" dirty="0">
              <a:solidFill>
                <a:srgbClr val="002060"/>
              </a:solidFill>
            </a:endParaRPr>
          </a:p>
          <a:p>
            <a:pPr algn="ctr">
              <a:lnSpc>
                <a:spcPts val="1400"/>
              </a:lnSpc>
            </a:pPr>
            <a:r>
              <a:rPr lang="ru-RU" sz="2000" b="1" dirty="0">
                <a:solidFill>
                  <a:srgbClr val="C00000"/>
                </a:solidFill>
              </a:rPr>
              <a:t>   417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18107</TotalTime>
  <Words>369</Words>
  <Application>Microsoft Office PowerPoint</Application>
  <PresentationFormat>Экран (16:9)</PresentationFormat>
  <Paragraphs>132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YA_Dasaeva</dc:creator>
  <cp:lastModifiedBy>1</cp:lastModifiedBy>
  <cp:revision>2628</cp:revision>
  <cp:lastPrinted>2019-09-17T07:30:58Z</cp:lastPrinted>
  <dcterms:created xsi:type="dcterms:W3CDTF">2018-01-17T10:01:31Z</dcterms:created>
  <dcterms:modified xsi:type="dcterms:W3CDTF">2020-06-02T09:28:00Z</dcterms:modified>
</cp:coreProperties>
</file>